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3" r:id="rId1"/>
    <p:sldMasterId id="2147483720" r:id="rId2"/>
  </p:sldMasterIdLst>
  <p:notesMasterIdLst>
    <p:notesMasterId r:id="rId11"/>
  </p:notesMasterIdLst>
  <p:handoutMasterIdLst>
    <p:handoutMasterId r:id="rId12"/>
  </p:handoutMasterIdLst>
  <p:sldIdLst>
    <p:sldId id="444" r:id="rId3"/>
    <p:sldId id="481" r:id="rId4"/>
    <p:sldId id="476" r:id="rId5"/>
    <p:sldId id="479" r:id="rId6"/>
    <p:sldId id="483" r:id="rId7"/>
    <p:sldId id="478" r:id="rId8"/>
    <p:sldId id="484" r:id="rId9"/>
    <p:sldId id="460" r:id="rId1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6">
          <p15:clr>
            <a:srgbClr val="A4A3A4"/>
          </p15:clr>
        </p15:guide>
        <p15:guide id="2" orient="horz" pos="1664">
          <p15:clr>
            <a:srgbClr val="A4A3A4"/>
          </p15:clr>
        </p15:guide>
        <p15:guide id="3" orient="horz" pos="11">
          <p15:clr>
            <a:srgbClr val="A4A3A4"/>
          </p15:clr>
        </p15:guide>
        <p15:guide id="4" pos="5759">
          <p15:clr>
            <a:srgbClr val="A4A3A4"/>
          </p15:clr>
        </p15:guide>
        <p15:guide id="5" pos="28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FFFF"/>
    <a:srgbClr val="BA0C2F"/>
    <a:srgbClr val="5358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341" autoAdjust="0"/>
    <p:restoredTop sz="99388" autoAdjust="0"/>
  </p:normalViewPr>
  <p:slideViewPr>
    <p:cSldViewPr snapToGrid="0" snapToObjects="1">
      <p:cViewPr>
        <p:scale>
          <a:sx n="250" d="100"/>
          <a:sy n="250" d="100"/>
        </p:scale>
        <p:origin x="2168" y="632"/>
      </p:cViewPr>
      <p:guideLst>
        <p:guide orient="horz" pos="3026"/>
        <p:guide orient="horz" pos="1664"/>
        <p:guide orient="horz" pos="11"/>
        <p:guide pos="5759"/>
        <p:guide pos="28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DF2216-3C6C-5242-8DB2-4752D4FEC615}" type="datetimeFigureOut">
              <a:rPr lang="en-US" smtClean="0">
                <a:latin typeface="Arial"/>
              </a:rPr>
              <a:pPr/>
              <a:t>7/20/20</a:t>
            </a:fld>
            <a:endParaRPr lang="en-US" dirty="0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6E00F2-CC6B-3345-A584-44341337AE23}" type="slidenum">
              <a:rPr lang="en-US" smtClean="0">
                <a:latin typeface="Arial"/>
              </a:rPr>
              <a:pPr/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354263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11.tiff>
</file>

<file path=ppt/media/image12.tiff>
</file>

<file path=ppt/media/image13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2CD6293C-6F3F-374D-A003-D3E152FC3744}" type="datetimeFigureOut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D389288A-BD78-EC48-81B6-C08E556E160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7602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0"/>
          <p:cNvSpPr>
            <a:spLocks noGrp="1"/>
          </p:cNvSpPr>
          <p:nvPr>
            <p:ph type="body" sz="quarter" idx="18" hasCustomPrompt="1"/>
          </p:nvPr>
        </p:nvSpPr>
        <p:spPr>
          <a:xfrm>
            <a:off x="914950" y="2472514"/>
            <a:ext cx="7498993" cy="134544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Name(s) of Presenter(s), Directorate/Division and Date</a:t>
            </a:r>
          </a:p>
        </p:txBody>
      </p:sp>
      <p:pic>
        <p:nvPicPr>
          <p:cNvPr id="7" name="Picture 6" descr="JPL-logo_Stacked_RedBlack-RGB_small_040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165" y="935378"/>
            <a:ext cx="1819635" cy="992528"/>
          </a:xfrm>
          <a:prstGeom prst="rect">
            <a:avLst/>
          </a:prstGeom>
        </p:spPr>
      </p:pic>
      <p:sp>
        <p:nvSpPr>
          <p:cNvPr id="6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903833" y="1997176"/>
            <a:ext cx="7524221" cy="47533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 b="1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104542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/Subhead/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341088" y="1161143"/>
            <a:ext cx="8364762" cy="355849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341087" y="665739"/>
            <a:ext cx="8573101" cy="350262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8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320978" y="243757"/>
            <a:ext cx="8593211" cy="47036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4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pic>
        <p:nvPicPr>
          <p:cNvPr id="10" name="Picture 9" descr="JPL-logo_Stacked_RedBlack-RGB_small_040615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678"/>
          <a:stretch/>
        </p:blipFill>
        <p:spPr>
          <a:xfrm>
            <a:off x="8607084" y="4867032"/>
            <a:ext cx="347745" cy="120107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95819BC3-7E48-734B-B255-F05E5B7339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064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/Content/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4799314" y="1161145"/>
            <a:ext cx="4008438" cy="3558494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0" hasCustomPrompt="1"/>
          </p:nvPr>
        </p:nvSpPr>
        <p:spPr>
          <a:xfrm>
            <a:off x="341088" y="1161144"/>
            <a:ext cx="4023901" cy="3558494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320978" y="243757"/>
            <a:ext cx="8593211" cy="47036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4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pic>
        <p:nvPicPr>
          <p:cNvPr id="9" name="Picture 8" descr="JPL-logo_Stacked_RedBlack-RGB_small_040615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678"/>
          <a:stretch/>
        </p:blipFill>
        <p:spPr>
          <a:xfrm>
            <a:off x="8607084" y="4867032"/>
            <a:ext cx="347745" cy="120107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95819BC3-7E48-734B-B255-F05E5B7339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6683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/Subhead/Content/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4799314" y="1161145"/>
            <a:ext cx="4008438" cy="3558494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0" hasCustomPrompt="1"/>
          </p:nvPr>
        </p:nvSpPr>
        <p:spPr>
          <a:xfrm>
            <a:off x="341088" y="1161144"/>
            <a:ext cx="4023901" cy="3558494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341087" y="665739"/>
            <a:ext cx="8573101" cy="350262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8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320978" y="243757"/>
            <a:ext cx="8593211" cy="47036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4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pic>
        <p:nvPicPr>
          <p:cNvPr id="15" name="Picture 14" descr="JPL-logo_Stacked_RedBlack-RGB_small_040615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678"/>
          <a:stretch/>
        </p:blipFill>
        <p:spPr>
          <a:xfrm>
            <a:off x="8607084" y="4867032"/>
            <a:ext cx="347745" cy="120107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95819BC3-7E48-734B-B255-F05E5B7339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0365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/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1161143"/>
            <a:ext cx="9144000" cy="3558494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600">
                <a:solidFill>
                  <a:srgbClr val="000000"/>
                </a:solidFill>
              </a:defRPr>
            </a:lvl1pPr>
          </a:lstStyle>
          <a:p>
            <a:endParaRPr lang="en-US" dirty="0"/>
          </a:p>
          <a:p>
            <a:r>
              <a:rPr lang="en-US" dirty="0"/>
              <a:t>\</a:t>
            </a:r>
          </a:p>
          <a:p>
            <a:r>
              <a:rPr lang="en-US" dirty="0"/>
              <a:t>Click Icon to Add Picture</a:t>
            </a:r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320978" y="243757"/>
            <a:ext cx="8593211" cy="47036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4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pic>
        <p:nvPicPr>
          <p:cNvPr id="8" name="Picture 7" descr="JPL-logo_Stacked_RedBlack-RGB_small_040615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678"/>
          <a:stretch/>
        </p:blipFill>
        <p:spPr>
          <a:xfrm>
            <a:off x="8607084" y="4867032"/>
            <a:ext cx="347745" cy="120107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5819BC3-7E48-734B-B255-F05E5B7339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234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/Subhead/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1161143"/>
            <a:ext cx="9144000" cy="3558494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600">
                <a:solidFill>
                  <a:srgbClr val="000000"/>
                </a:solidFill>
              </a:defRPr>
            </a:lvl1pPr>
          </a:lstStyle>
          <a:p>
            <a:endParaRPr lang="en-US" dirty="0"/>
          </a:p>
          <a:p>
            <a:r>
              <a:rPr lang="en-US" dirty="0"/>
              <a:t>\</a:t>
            </a:r>
          </a:p>
          <a:p>
            <a:r>
              <a:rPr lang="en-US" dirty="0"/>
              <a:t>Click Icon to Add Picture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341087" y="665739"/>
            <a:ext cx="8573101" cy="350262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8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320978" y="243757"/>
            <a:ext cx="8593211" cy="47036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4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pic>
        <p:nvPicPr>
          <p:cNvPr id="15" name="Picture 14" descr="JPL-logo_Stacked_RedBlack-RGB_small_040615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678"/>
          <a:stretch/>
        </p:blipFill>
        <p:spPr>
          <a:xfrm>
            <a:off x="8607084" y="4867032"/>
            <a:ext cx="347745" cy="120107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5819BC3-7E48-734B-B255-F05E5B7339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6715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/Black Str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1161143"/>
            <a:ext cx="9144000" cy="3558493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320978" y="243757"/>
            <a:ext cx="8593211" cy="47036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4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pic>
        <p:nvPicPr>
          <p:cNvPr id="8" name="Picture 7" descr="JPL-logo_Stacked_RedBlack-RGB_small_040615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678"/>
          <a:stretch/>
        </p:blipFill>
        <p:spPr>
          <a:xfrm>
            <a:off x="8607084" y="4867032"/>
            <a:ext cx="347745" cy="120107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19BC3-7E48-734B-B255-F05E5B7339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425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/Subhead/Black Str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1161143"/>
            <a:ext cx="9144000" cy="3558493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341087" y="665739"/>
            <a:ext cx="8573101" cy="350262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8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320978" y="243757"/>
            <a:ext cx="8593211" cy="47036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4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quarter" idx="18" hasCustomPrompt="1"/>
          </p:nvPr>
        </p:nvSpPr>
        <p:spPr>
          <a:xfrm>
            <a:off x="934403" y="1599202"/>
            <a:ext cx="3363277" cy="2718798"/>
          </a:xfrm>
          <a:prstGeom prst="rect">
            <a:avLst/>
          </a:prstGeom>
        </p:spPr>
        <p:txBody>
          <a:bodyPr vert="horz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9" hasCustomPrompt="1"/>
          </p:nvPr>
        </p:nvSpPr>
        <p:spPr>
          <a:xfrm>
            <a:off x="4929414" y="1599202"/>
            <a:ext cx="3363277" cy="2718798"/>
          </a:xfrm>
          <a:prstGeom prst="rect">
            <a:avLst/>
          </a:prstGeom>
        </p:spPr>
        <p:txBody>
          <a:bodyPr vert="horz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pic>
        <p:nvPicPr>
          <p:cNvPr id="14" name="Picture 13" descr="JPL-logo_Stacked_RedBlack-RGB_small_040615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678"/>
          <a:stretch/>
        </p:blipFill>
        <p:spPr>
          <a:xfrm>
            <a:off x="8607084" y="4867032"/>
            <a:ext cx="347745" cy="120107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95819BC3-7E48-734B-B255-F05E5B7339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52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19BC3-7E48-734B-B255-F05E5B73394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 descr="JPL-logo_Stacked_RedBlack-RGB_small_040615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678"/>
          <a:stretch/>
        </p:blipFill>
        <p:spPr>
          <a:xfrm>
            <a:off x="8607084" y="4867032"/>
            <a:ext cx="347745" cy="120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9299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0" y="2239365"/>
            <a:ext cx="9144000" cy="6647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36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Chapter Divider</a:t>
            </a:r>
          </a:p>
        </p:txBody>
      </p:sp>
    </p:spTree>
    <p:extLst>
      <p:ext uri="{BB962C8B-B14F-4D97-AF65-F5344CB8AC3E}">
        <p14:creationId xmlns:p14="http://schemas.microsoft.com/office/powerpoint/2010/main" val="7924229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4776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 Subhead w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903833" y="1997176"/>
            <a:ext cx="7524221" cy="47533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 b="1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Presentation Title</a:t>
            </a:r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8" hasCustomPrompt="1"/>
          </p:nvPr>
        </p:nvSpPr>
        <p:spPr>
          <a:xfrm>
            <a:off x="914950" y="2858272"/>
            <a:ext cx="7498993" cy="134544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Name(s) of Presenter(s), Directorate/Division and Date</a:t>
            </a:r>
          </a:p>
        </p:txBody>
      </p:sp>
      <p:pic>
        <p:nvPicPr>
          <p:cNvPr id="7" name="Picture 6" descr="JPL-logo_Stacked_RedBlack-RGB_small_040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165" y="935378"/>
            <a:ext cx="1819635" cy="992528"/>
          </a:xfrm>
          <a:prstGeom prst="rect">
            <a:avLst/>
          </a:prstGeom>
        </p:spPr>
      </p:pic>
      <p:sp>
        <p:nvSpPr>
          <p:cNvPr id="6" name="Text Placeholder 20"/>
          <p:cNvSpPr>
            <a:spLocks noGrp="1"/>
          </p:cNvSpPr>
          <p:nvPr>
            <p:ph type="body" sz="quarter" idx="20" hasCustomPrompt="1"/>
          </p:nvPr>
        </p:nvSpPr>
        <p:spPr>
          <a:xfrm>
            <a:off x="903833" y="2411554"/>
            <a:ext cx="7498993" cy="31236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1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</p:spTree>
    <p:extLst>
      <p:ext uri="{BB962C8B-B14F-4D97-AF65-F5344CB8AC3E}">
        <p14:creationId xmlns:p14="http://schemas.microsoft.com/office/powerpoint/2010/main" val="6163938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w Squar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-12700" y="0"/>
            <a:ext cx="5140325" cy="51435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5127624" y="1210733"/>
            <a:ext cx="4016375" cy="49614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2400" b="1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9" name="Text Placeholder 20"/>
          <p:cNvSpPr>
            <a:spLocks noGrp="1"/>
          </p:cNvSpPr>
          <p:nvPr>
            <p:ph type="body" sz="quarter" idx="19" hasCustomPrompt="1"/>
          </p:nvPr>
        </p:nvSpPr>
        <p:spPr>
          <a:xfrm>
            <a:off x="5127623" y="1735952"/>
            <a:ext cx="4016375" cy="100012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Name(s) of Presenter(s)</a:t>
            </a:r>
          </a:p>
          <a:p>
            <a:pPr lvl="0"/>
            <a:r>
              <a:rPr lang="en-US" dirty="0"/>
              <a:t>Click to Edit Directorate, Division or Group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Date</a:t>
            </a:r>
          </a:p>
        </p:txBody>
      </p:sp>
      <p:pic>
        <p:nvPicPr>
          <p:cNvPr id="8" name="Picture 7" descr="JPL-logo_Stacked_RedBlack-RGB_small_040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1057" y="4040528"/>
            <a:ext cx="1819635" cy="99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734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 Squar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-12700" y="0"/>
            <a:ext cx="5140325" cy="51435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5127624" y="1210733"/>
            <a:ext cx="4016375" cy="49614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2400" b="1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9" name="Text Placeholder 20"/>
          <p:cNvSpPr>
            <a:spLocks noGrp="1"/>
          </p:cNvSpPr>
          <p:nvPr>
            <p:ph type="body" sz="quarter" idx="19" hasCustomPrompt="1"/>
          </p:nvPr>
        </p:nvSpPr>
        <p:spPr>
          <a:xfrm>
            <a:off x="5127623" y="1735952"/>
            <a:ext cx="4016375" cy="100012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Name(s) of Presenter(s)</a:t>
            </a:r>
          </a:p>
          <a:p>
            <a:pPr lvl="0"/>
            <a:r>
              <a:rPr lang="en-US" dirty="0"/>
              <a:t>Click to Edit Directorate, Division or Group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Date</a:t>
            </a:r>
          </a:p>
        </p:txBody>
      </p:sp>
      <p:pic>
        <p:nvPicPr>
          <p:cNvPr id="8" name="Picture 7" descr="JPL-logo_Stacked_RedBlack-RGB_small_040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1057" y="4040528"/>
            <a:ext cx="1819635" cy="99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894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 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JPL-logo_Stacked_RedBlack-RGB_small_040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617" y="3852492"/>
            <a:ext cx="1819635" cy="992528"/>
          </a:xfrm>
          <a:prstGeom prst="rect">
            <a:avLst/>
          </a:prstGeom>
        </p:spPr>
      </p:pic>
      <p:sp>
        <p:nvSpPr>
          <p:cNvPr id="13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3529263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368118" y="3904542"/>
            <a:ext cx="6513975" cy="47533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 b="1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Presentation Title</a:t>
            </a:r>
          </a:p>
        </p:txBody>
      </p:sp>
      <p:sp>
        <p:nvSpPr>
          <p:cNvPr id="15" name="Text Placeholder 20"/>
          <p:cNvSpPr>
            <a:spLocks noGrp="1"/>
          </p:cNvSpPr>
          <p:nvPr>
            <p:ph type="body" sz="quarter" idx="18" hasCustomPrompt="1"/>
          </p:nvPr>
        </p:nvSpPr>
        <p:spPr>
          <a:xfrm>
            <a:off x="379235" y="4379880"/>
            <a:ext cx="6492134" cy="46514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Name(s) of Presenter(s), Directorate/Division and Date</a:t>
            </a:r>
          </a:p>
        </p:txBody>
      </p:sp>
    </p:spTree>
    <p:extLst>
      <p:ext uri="{BB962C8B-B14F-4D97-AF65-F5344CB8AC3E}">
        <p14:creationId xmlns:p14="http://schemas.microsoft.com/office/powerpoint/2010/main" val="3681874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JPL-logo_Stacked_RedBlack-RGB_small_040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7070" y="1963607"/>
            <a:ext cx="2229861" cy="1216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738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 flipH="1" flipV="1">
            <a:off x="5890626" y="1340395"/>
            <a:ext cx="2" cy="3193140"/>
          </a:xfrm>
          <a:prstGeom prst="line">
            <a:avLst/>
          </a:prstGeom>
          <a:ln w="12700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341087" y="665739"/>
            <a:ext cx="8573101" cy="350262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8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320978" y="243757"/>
            <a:ext cx="8593211" cy="47036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4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add Mission or Project Name</a:t>
            </a:r>
          </a:p>
        </p:txBody>
      </p:sp>
      <p:sp>
        <p:nvSpPr>
          <p:cNvPr id="27" name="Content Placeholder 3"/>
          <p:cNvSpPr>
            <a:spLocks noGrp="1"/>
          </p:cNvSpPr>
          <p:nvPr>
            <p:ph sz="quarter" idx="18" hasCustomPrompt="1"/>
          </p:nvPr>
        </p:nvSpPr>
        <p:spPr>
          <a:xfrm>
            <a:off x="1026160" y="1340395"/>
            <a:ext cx="3886017" cy="3193140"/>
          </a:xfrm>
          <a:prstGeom prst="rect">
            <a:avLst/>
          </a:prstGeom>
        </p:spPr>
        <p:txBody>
          <a:bodyPr vert="horz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Mission logo</a:t>
            </a:r>
          </a:p>
        </p:txBody>
      </p:sp>
      <p:sp>
        <p:nvSpPr>
          <p:cNvPr id="28" name="Content Placeholder 3"/>
          <p:cNvSpPr>
            <a:spLocks noGrp="1"/>
          </p:cNvSpPr>
          <p:nvPr>
            <p:ph sz="quarter" idx="19" hasCustomPrompt="1"/>
          </p:nvPr>
        </p:nvSpPr>
        <p:spPr>
          <a:xfrm>
            <a:off x="6521956" y="1340395"/>
            <a:ext cx="1986400" cy="996405"/>
          </a:xfrm>
          <a:prstGeom prst="rect">
            <a:avLst/>
          </a:prstGeom>
        </p:spPr>
        <p:txBody>
          <a:bodyPr vert="horz"/>
          <a:lstStyle>
            <a:lvl1pPr>
              <a:defRPr sz="14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NASA, JPL or other partner logo</a:t>
            </a:r>
          </a:p>
        </p:txBody>
      </p:sp>
      <p:sp>
        <p:nvSpPr>
          <p:cNvPr id="29" name="Content Placeholder 3"/>
          <p:cNvSpPr>
            <a:spLocks noGrp="1"/>
          </p:cNvSpPr>
          <p:nvPr>
            <p:ph sz="quarter" idx="20" hasCustomPrompt="1"/>
          </p:nvPr>
        </p:nvSpPr>
        <p:spPr>
          <a:xfrm>
            <a:off x="6521956" y="2438400"/>
            <a:ext cx="1986400" cy="996405"/>
          </a:xfrm>
          <a:prstGeom prst="rect">
            <a:avLst/>
          </a:prstGeom>
        </p:spPr>
        <p:txBody>
          <a:bodyPr vert="horz"/>
          <a:lstStyle>
            <a:lvl1pPr>
              <a:defRPr sz="14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NASA, JPL or other partner logo</a:t>
            </a:r>
          </a:p>
        </p:txBody>
      </p:sp>
      <p:sp>
        <p:nvSpPr>
          <p:cNvPr id="30" name="Content Placeholder 3"/>
          <p:cNvSpPr>
            <a:spLocks noGrp="1"/>
          </p:cNvSpPr>
          <p:nvPr>
            <p:ph sz="quarter" idx="21" hasCustomPrompt="1"/>
          </p:nvPr>
        </p:nvSpPr>
        <p:spPr>
          <a:xfrm>
            <a:off x="6521956" y="3537130"/>
            <a:ext cx="1986400" cy="996405"/>
          </a:xfrm>
          <a:prstGeom prst="rect">
            <a:avLst/>
          </a:prstGeom>
        </p:spPr>
        <p:txBody>
          <a:bodyPr vert="horz"/>
          <a:lstStyle>
            <a:lvl1pPr>
              <a:defRPr sz="14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NASA, JPL or other partner logo</a:t>
            </a:r>
          </a:p>
        </p:txBody>
      </p:sp>
      <p:pic>
        <p:nvPicPr>
          <p:cNvPr id="13" name="Picture 12" descr="JPL-logo_Stacked_RedBlack-RGB_small_040615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678"/>
          <a:stretch/>
        </p:blipFill>
        <p:spPr>
          <a:xfrm>
            <a:off x="8607084" y="4867032"/>
            <a:ext cx="347745" cy="120107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95819BC3-7E48-734B-B255-F05E5B7339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87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320978" y="243757"/>
            <a:ext cx="8593211" cy="47036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4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pic>
        <p:nvPicPr>
          <p:cNvPr id="7" name="Picture 6" descr="JPL-logo_Stacked_RedBlack-RGB_small_040615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678"/>
          <a:stretch/>
        </p:blipFill>
        <p:spPr>
          <a:xfrm>
            <a:off x="8607084" y="4867032"/>
            <a:ext cx="347745" cy="120107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19BC3-7E48-734B-B255-F05E5B7339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936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/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341087" y="665739"/>
            <a:ext cx="8573101" cy="350262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8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320978" y="243757"/>
            <a:ext cx="8593211" cy="47036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4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pic>
        <p:nvPicPr>
          <p:cNvPr id="8" name="Picture 7" descr="JPL-logo_Stacked_RedBlack-RGB_small_040615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678"/>
          <a:stretch/>
        </p:blipFill>
        <p:spPr>
          <a:xfrm>
            <a:off x="8607084" y="4867032"/>
            <a:ext cx="347745" cy="120107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5819BC3-7E48-734B-B255-F05E5B7339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602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/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341088" y="1161143"/>
            <a:ext cx="8364762" cy="355849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320978" y="243757"/>
            <a:ext cx="8593211" cy="47036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4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pic>
        <p:nvPicPr>
          <p:cNvPr id="8" name="Picture 7" descr="JPL-logo_Stacked_RedBlack-RGB_small_040615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678"/>
          <a:stretch/>
        </p:blipFill>
        <p:spPr>
          <a:xfrm>
            <a:off x="8607084" y="4867032"/>
            <a:ext cx="347745" cy="120107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95819BC3-7E48-734B-B255-F05E5B7339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480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2" Type="http://schemas.openxmlformats.org/officeDocument/2006/relationships/slideLayout" Target="../slideLayouts/slideLayout7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0282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6" r:id="rId2"/>
    <p:sldLayoutId id="2147483705" r:id="rId3"/>
    <p:sldLayoutId id="2147483707" r:id="rId4"/>
    <p:sldLayoutId id="2147483718" r:id="rId5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>
          <a:xfrm>
            <a:off x="341298" y="479774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124200" y="479774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553200" y="4797743"/>
            <a:ext cx="205388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95819BC3-7E48-734B-B255-F05E5B7339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842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30" r:id="rId3"/>
    <p:sldLayoutId id="2147483723" r:id="rId4"/>
    <p:sldLayoutId id="2147483731" r:id="rId5"/>
    <p:sldLayoutId id="2147483724" r:id="rId6"/>
    <p:sldLayoutId id="2147483732" r:id="rId7"/>
    <p:sldLayoutId id="2147483725" r:id="rId8"/>
    <p:sldLayoutId id="2147483733" r:id="rId9"/>
    <p:sldLayoutId id="2147483726" r:id="rId10"/>
    <p:sldLayoutId id="2147483734" r:id="rId11"/>
    <p:sldLayoutId id="2147483727" r:id="rId12"/>
    <p:sldLayoutId id="2147483728" r:id="rId13"/>
    <p:sldLayoutId id="2147483729" r:id="rId14"/>
    <p:sldLayoutId id="2147483735" r:id="rId15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3"/>
          </p:nvPr>
        </p:nvSpPr>
        <p:spPr>
          <a:xfrm>
            <a:off x="5127624" y="1210733"/>
            <a:ext cx="4016375" cy="956395"/>
          </a:xfrm>
        </p:spPr>
        <p:txBody>
          <a:bodyPr/>
          <a:lstStyle/>
          <a:p>
            <a:r>
              <a:rPr lang="en-US" dirty="0"/>
              <a:t>Bioinformatics Internship Summer 2020 – Day2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9"/>
          </p:nvPr>
        </p:nvSpPr>
        <p:spPr>
          <a:xfrm>
            <a:off x="5140474" y="2417548"/>
            <a:ext cx="4016375" cy="1000129"/>
          </a:xfrm>
        </p:spPr>
        <p:txBody>
          <a:bodyPr/>
          <a:lstStyle/>
          <a:p>
            <a:pPr lvl="0"/>
            <a:r>
              <a:rPr lang="en-US" sz="1400" dirty="0"/>
              <a:t>Dr. Chiranjit ‘Ran’ Mukherjee, </a:t>
            </a:r>
          </a:p>
          <a:p>
            <a:pPr lvl="0"/>
            <a:r>
              <a:rPr lang="en-US" sz="1400" dirty="0"/>
              <a:t>Biotechnology &amp; Planetary Protection Section, </a:t>
            </a:r>
          </a:p>
          <a:p>
            <a:pPr lvl="0"/>
            <a:r>
              <a:rPr lang="en-US" sz="1400" dirty="0"/>
              <a:t>July 2020</a:t>
            </a:r>
          </a:p>
          <a:p>
            <a:endParaRPr lang="en-US" dirty="0"/>
          </a:p>
        </p:txBody>
      </p:sp>
      <p:pic>
        <p:nvPicPr>
          <p:cNvPr id="6" name="Picture 5" descr="D2010_0210_alt-v1rgb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29" t="41706" r="25790" b="4521"/>
          <a:stretch/>
        </p:blipFill>
        <p:spPr>
          <a:xfrm>
            <a:off x="0" y="0"/>
            <a:ext cx="514047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440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34BD5E-569B-EA49-9EF4-F5098F0FA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9C045A-C01E-7043-8145-F7EAEBB33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604C0D-660C-964F-9BD3-D9A7A25C5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19BC3-7E48-734B-B255-F05E5B73394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F237BF-8B94-6745-A91D-543F3FB988EC}"/>
              </a:ext>
            </a:extLst>
          </p:cNvPr>
          <p:cNvSpPr txBox="1"/>
          <p:nvPr/>
        </p:nvSpPr>
        <p:spPr>
          <a:xfrm>
            <a:off x="572134" y="917130"/>
            <a:ext cx="841570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What is Microbial Ecology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DNA Sequencing in Microbial Ecology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Evolution of DNA Sequencing Technology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Different DNA sequencing approaches</a:t>
            </a:r>
          </a:p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FEF41-28E4-BB47-B8B5-7534B8C1948B}"/>
              </a:ext>
            </a:extLst>
          </p:cNvPr>
          <p:cNvSpPr/>
          <p:nvPr/>
        </p:nvSpPr>
        <p:spPr>
          <a:xfrm>
            <a:off x="0" y="0"/>
            <a:ext cx="9144000" cy="54406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Learning Objectives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5FDFB83-57C5-F344-9CFC-582D2DC096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0500" y="3038745"/>
            <a:ext cx="1597336" cy="157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37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15AC22-6F4D-4140-A0EF-3AC7F8FEE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1A1ADF-FA21-0242-B7E8-A8E894587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26723D-894F-EF48-B551-4C7545283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19BC3-7E48-734B-B255-F05E5B73394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BC30FE-D885-FD4E-9EBA-FBED43087ADD}"/>
              </a:ext>
            </a:extLst>
          </p:cNvPr>
          <p:cNvSpPr/>
          <p:nvPr/>
        </p:nvSpPr>
        <p:spPr>
          <a:xfrm>
            <a:off x="0" y="0"/>
            <a:ext cx="9144000" cy="54406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What is Microbial Ecology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05E169-76AF-1748-A9ED-DF60EC582D56}"/>
              </a:ext>
            </a:extLst>
          </p:cNvPr>
          <p:cNvSpPr txBox="1"/>
          <p:nvPr/>
        </p:nvSpPr>
        <p:spPr>
          <a:xfrm>
            <a:off x="198004" y="1009912"/>
            <a:ext cx="6355196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Study of the interactions of microorganisms with their environment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50"/>
                </a:solidFill>
              </a:rPr>
              <a:t>Environment: </a:t>
            </a:r>
            <a:r>
              <a:rPr lang="en-US" sz="2000" dirty="0"/>
              <a:t>human body, hot springs, spacecraft surface, mars rocks etc.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To understand interactions, we need to know </a:t>
            </a:r>
            <a:r>
              <a:rPr lang="en-US" sz="2000" dirty="0">
                <a:solidFill>
                  <a:srgbClr val="C00000"/>
                </a:solidFill>
              </a:rPr>
              <a:t>which microbes</a:t>
            </a:r>
            <a:r>
              <a:rPr lang="en-US" sz="2000" dirty="0"/>
              <a:t> are present, i.e. the </a:t>
            </a:r>
            <a:r>
              <a:rPr lang="en-US" sz="2000" u="sng" dirty="0"/>
              <a:t>microbial composition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B60D33-2654-5F40-A1C1-4FF5B01AE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880" y="1145435"/>
            <a:ext cx="2201225" cy="12868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447DC5B-BE8E-7E4C-8206-2FD493187C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686" r="19585"/>
          <a:stretch/>
        </p:blipFill>
        <p:spPr>
          <a:xfrm>
            <a:off x="6708923" y="2810405"/>
            <a:ext cx="1976953" cy="1923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9699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15AC22-6F4D-4140-A0EF-3AC7F8FEE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1A1ADF-FA21-0242-B7E8-A8E894587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26723D-894F-EF48-B551-4C7545283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19BC3-7E48-734B-B255-F05E5B73394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BC30FE-D885-FD4E-9EBA-FBED43087ADD}"/>
              </a:ext>
            </a:extLst>
          </p:cNvPr>
          <p:cNvSpPr/>
          <p:nvPr/>
        </p:nvSpPr>
        <p:spPr>
          <a:xfrm>
            <a:off x="0" y="0"/>
            <a:ext cx="9144000" cy="54406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DNA Sequencing to Detect Microbial Composition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05E169-76AF-1748-A9ED-DF60EC582D56}"/>
              </a:ext>
            </a:extLst>
          </p:cNvPr>
          <p:cNvSpPr txBox="1"/>
          <p:nvPr/>
        </p:nvSpPr>
        <p:spPr>
          <a:xfrm>
            <a:off x="141541" y="796648"/>
            <a:ext cx="6495163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Traditionally microbes identified by culturing (e.g. growing on a plate) &amp; biochemical tests</a:t>
            </a:r>
          </a:p>
          <a:p>
            <a:pPr marL="742950" lvl="1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en-US" sz="1600" u="sng" dirty="0"/>
              <a:t>Cons</a:t>
            </a:r>
            <a:r>
              <a:rPr lang="en-US" sz="1600" dirty="0"/>
              <a:t>: not all microbes grow well on plates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10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DNA sequencing: </a:t>
            </a:r>
            <a:r>
              <a:rPr lang="en-US" dirty="0"/>
              <a:t>culture-independent method of identifying microorganisms, by determining the unique order of nucleotides in each organism’s DNA</a:t>
            </a:r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9AC6D86-35AE-C641-8E2B-A084CB792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7775" y="992124"/>
            <a:ext cx="2171309" cy="16284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868D921-3F13-514F-8F97-D46EEDFE2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6704" y="2872498"/>
            <a:ext cx="2453450" cy="1800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326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15AC22-6F4D-4140-A0EF-3AC7F8FEE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1A1ADF-FA21-0242-B7E8-A8E894587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26723D-894F-EF48-B551-4C7545283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19BC3-7E48-734B-B255-F05E5B733943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BC30FE-D885-FD4E-9EBA-FBED43087ADD}"/>
              </a:ext>
            </a:extLst>
          </p:cNvPr>
          <p:cNvSpPr/>
          <p:nvPr/>
        </p:nvSpPr>
        <p:spPr>
          <a:xfrm>
            <a:off x="0" y="0"/>
            <a:ext cx="9144000" cy="54406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From Samples to Tables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C0A737-F228-E244-ABD9-4D8B3C5317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8" r="67748"/>
          <a:stretch/>
        </p:blipFill>
        <p:spPr>
          <a:xfrm>
            <a:off x="1993391" y="896963"/>
            <a:ext cx="1806945" cy="1773250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B03CA4A0-1550-AE4B-97CA-4D668B78B1CA}"/>
              </a:ext>
            </a:extLst>
          </p:cNvPr>
          <p:cNvGrpSpPr/>
          <p:nvPr/>
        </p:nvGrpSpPr>
        <p:grpSpPr>
          <a:xfrm>
            <a:off x="4983480" y="2933145"/>
            <a:ext cx="3798039" cy="1285326"/>
            <a:chOff x="771964" y="3871243"/>
            <a:chExt cx="4381933" cy="1160975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79E0BFCD-A4FB-9E43-8449-63D5F7A7A8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39675"/>
            <a:stretch/>
          </p:blipFill>
          <p:spPr>
            <a:xfrm>
              <a:off x="771964" y="4375417"/>
              <a:ext cx="4381933" cy="656801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106B267-CE52-7D4F-9272-31ABB3E9A4B2}"/>
                </a:ext>
              </a:extLst>
            </p:cNvPr>
            <p:cNvSpPr txBox="1"/>
            <p:nvPr/>
          </p:nvSpPr>
          <p:spPr>
            <a:xfrm>
              <a:off x="1656739" y="3871243"/>
              <a:ext cx="261238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/>
                <a:t>Sample – Sequence Counts Table</a:t>
              </a:r>
            </a:p>
          </p:txBody>
        </p:sp>
      </p:grpSp>
      <p:sp>
        <p:nvSpPr>
          <p:cNvPr id="23" name="Slide Number Placeholder 3">
            <a:extLst>
              <a:ext uri="{FF2B5EF4-FFF2-40B4-BE49-F238E27FC236}">
                <a16:creationId xmlns:a16="http://schemas.microsoft.com/office/drawing/2014/main" id="{74C28766-2959-AA4B-9E01-3A7DB0F8E053}"/>
              </a:ext>
            </a:extLst>
          </p:cNvPr>
          <p:cNvSpPr txBox="1">
            <a:spLocks/>
          </p:cNvSpPr>
          <p:nvPr/>
        </p:nvSpPr>
        <p:spPr>
          <a:xfrm>
            <a:off x="4724400" y="63119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2B76783-84B8-3349-AA9A-008BDAD89013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378C60D-884A-7C42-9BC6-392FC1898C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81" r="1857"/>
          <a:stretch/>
        </p:blipFill>
        <p:spPr>
          <a:xfrm>
            <a:off x="3800337" y="896963"/>
            <a:ext cx="4806747" cy="177325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3E588A2-0C59-074F-9FCB-973B66101D6F}"/>
              </a:ext>
            </a:extLst>
          </p:cNvPr>
          <p:cNvSpPr txBox="1"/>
          <p:nvPr/>
        </p:nvSpPr>
        <p:spPr>
          <a:xfrm>
            <a:off x="1845758" y="683915"/>
            <a:ext cx="6353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Overview of Sequencing-based Microbial Ecology Study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BBE08A3-CFD3-EF4F-8F16-4BDEBE697C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258" y="1167638"/>
            <a:ext cx="1460500" cy="1231900"/>
          </a:xfrm>
          <a:prstGeom prst="rect">
            <a:avLst/>
          </a:prstGeom>
        </p:spPr>
      </p:pic>
      <p:sp>
        <p:nvSpPr>
          <p:cNvPr id="29" name="Right Arrow 28">
            <a:extLst>
              <a:ext uri="{FF2B5EF4-FFF2-40B4-BE49-F238E27FC236}">
                <a16:creationId xmlns:a16="http://schemas.microsoft.com/office/drawing/2014/main" id="{674E5782-B867-BB4D-8EF2-59BEF0E9720C}"/>
              </a:ext>
            </a:extLst>
          </p:cNvPr>
          <p:cNvSpPr/>
          <p:nvPr/>
        </p:nvSpPr>
        <p:spPr>
          <a:xfrm>
            <a:off x="3529584" y="3713671"/>
            <a:ext cx="1271016" cy="28225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0F7325D-FF8E-E143-942C-4FBA23AEED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381" y="2852896"/>
            <a:ext cx="3137789" cy="1762164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64E0F560-8E08-0A43-AF10-2415EEA67D34}"/>
              </a:ext>
            </a:extLst>
          </p:cNvPr>
          <p:cNvSpPr txBox="1"/>
          <p:nvPr/>
        </p:nvSpPr>
        <p:spPr>
          <a:xfrm>
            <a:off x="3304457" y="3106531"/>
            <a:ext cx="1536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Bioinformatic </a:t>
            </a:r>
          </a:p>
          <a:p>
            <a:pPr algn="ctr"/>
            <a:r>
              <a:rPr lang="en-US" sz="1600" dirty="0"/>
              <a:t>Processing</a:t>
            </a:r>
          </a:p>
        </p:txBody>
      </p:sp>
    </p:spTree>
    <p:extLst>
      <p:ext uri="{BB962C8B-B14F-4D97-AF65-F5344CB8AC3E}">
        <p14:creationId xmlns:p14="http://schemas.microsoft.com/office/powerpoint/2010/main" val="2465932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3C7179-2E80-794F-AF14-57C221F31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C09A9F-5759-4D4C-ADAC-6C6A7941C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982401-6E3C-8649-9262-397407407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19BC3-7E48-734B-B255-F05E5B73394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578B1E-F6E6-D94A-B32A-E5B5F8004CA6}"/>
              </a:ext>
            </a:extLst>
          </p:cNvPr>
          <p:cNvSpPr/>
          <p:nvPr/>
        </p:nvSpPr>
        <p:spPr>
          <a:xfrm>
            <a:off x="0" y="0"/>
            <a:ext cx="9144000" cy="54406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Evolution of DNA Sequencing Technology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73B293-7A32-2E4B-8B62-3230A19F7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451" y="632441"/>
            <a:ext cx="7607097" cy="4076929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A53379DA-3676-EE4C-9B25-2DFA0916D380}"/>
              </a:ext>
            </a:extLst>
          </p:cNvPr>
          <p:cNvSpPr/>
          <p:nvPr/>
        </p:nvSpPr>
        <p:spPr>
          <a:xfrm>
            <a:off x="3408680" y="3820160"/>
            <a:ext cx="1026160" cy="182880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058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58864D-73AE-1942-8057-C88FAC643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511E5B-FA68-8F41-915E-187F856D5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DF9AC-0C49-2F4C-B52F-B260B2C49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19BC3-7E48-734B-B255-F05E5B733943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A8E5CB-9FFB-D445-A206-85F7AB90E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068" y="1087524"/>
            <a:ext cx="5605864" cy="325820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561E120-0C0E-FB48-B750-3A58733FB394}"/>
              </a:ext>
            </a:extLst>
          </p:cNvPr>
          <p:cNvSpPr/>
          <p:nvPr/>
        </p:nvSpPr>
        <p:spPr>
          <a:xfrm>
            <a:off x="0" y="0"/>
            <a:ext cx="9144000" cy="54406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767532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0930156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s">
  <a:themeElements>
    <a:clrScheme name="JPL Colors - Feb2015">
      <a:dk1>
        <a:srgbClr val="000000"/>
      </a:dk1>
      <a:lt1>
        <a:srgbClr val="FFFFFF"/>
      </a:lt1>
      <a:dk2>
        <a:srgbClr val="D0D3D4"/>
      </a:dk2>
      <a:lt2>
        <a:srgbClr val="75787B"/>
      </a:lt2>
      <a:accent1>
        <a:srgbClr val="32373B"/>
      </a:accent1>
      <a:accent2>
        <a:srgbClr val="EE2737"/>
      </a:accent2>
      <a:accent3>
        <a:srgbClr val="BA0C2F"/>
      </a:accent3>
      <a:accent4>
        <a:srgbClr val="410706"/>
      </a:accent4>
      <a:accent5>
        <a:srgbClr val="6083AA"/>
      </a:accent5>
      <a:accent6>
        <a:srgbClr val="FFFFFF"/>
      </a:accent6>
      <a:hlink>
        <a:srgbClr val="BA0C2F"/>
      </a:hlink>
      <a:folHlink>
        <a:srgbClr val="BA0C2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1" id="{0F00A145-D90A-2B4D-AD33-660A40896020}" vid="{CBDB4EE7-EE2D-2D42-862A-AB2A75DC0B79}"/>
    </a:ext>
  </a:extLst>
</a:theme>
</file>

<file path=ppt/theme/theme2.xml><?xml version="1.0" encoding="utf-8"?>
<a:theme xmlns:a="http://schemas.openxmlformats.org/drawingml/2006/main" name="Content Slides">
  <a:themeElements>
    <a:clrScheme name="JPL Colors - Feb2015">
      <a:dk1>
        <a:srgbClr val="000000"/>
      </a:dk1>
      <a:lt1>
        <a:srgbClr val="FFFFFF"/>
      </a:lt1>
      <a:dk2>
        <a:srgbClr val="D0D3D4"/>
      </a:dk2>
      <a:lt2>
        <a:srgbClr val="75787B"/>
      </a:lt2>
      <a:accent1>
        <a:srgbClr val="32373B"/>
      </a:accent1>
      <a:accent2>
        <a:srgbClr val="EE2737"/>
      </a:accent2>
      <a:accent3>
        <a:srgbClr val="BA0C2F"/>
      </a:accent3>
      <a:accent4>
        <a:srgbClr val="410706"/>
      </a:accent4>
      <a:accent5>
        <a:srgbClr val="6083AA"/>
      </a:accent5>
      <a:accent6>
        <a:srgbClr val="FFFFFF"/>
      </a:accent6>
      <a:hlink>
        <a:srgbClr val="BA0C2F"/>
      </a:hlink>
      <a:folHlink>
        <a:srgbClr val="BA0C2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1" id="{0F00A145-D90A-2B4D-AD33-660A40896020}" vid="{FE2F234D-3449-4C44-8C2A-2E05DBF7AF8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Cover Slides</Template>
  <TotalTime>5852</TotalTime>
  <Words>169</Words>
  <Application>Microsoft Macintosh PowerPoint</Application>
  <PresentationFormat>On-screen Show (16:9)</PresentationFormat>
  <Paragraphs>37</Paragraphs>
  <Slides>8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Wingdings</vt:lpstr>
      <vt:lpstr>Cover Slides</vt:lpstr>
      <vt:lpstr>Content Slides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Mukherjee, Chiranjit</dc:creator>
  <cp:lastModifiedBy>Mukherjee, Chiranjit</cp:lastModifiedBy>
  <cp:revision>31</cp:revision>
  <cp:lastPrinted>2014-07-14T23:49:38Z</cp:lastPrinted>
  <dcterms:created xsi:type="dcterms:W3CDTF">2020-07-06T23:12:16Z</dcterms:created>
  <dcterms:modified xsi:type="dcterms:W3CDTF">2020-07-21T07:55:19Z</dcterms:modified>
</cp:coreProperties>
</file>

<file path=docProps/thumbnail.jpeg>
</file>